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8" r:id="rId2"/>
    <p:sldId id="257" r:id="rId3"/>
  </p:sldIdLst>
  <p:sldSz cx="10277475" cy="125999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C0B0E8"/>
    <a:srgbClr val="A9F3A5"/>
    <a:srgbClr val="D0AD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91" autoAdjust="0"/>
  </p:normalViewPr>
  <p:slideViewPr>
    <p:cSldViewPr snapToGrid="0">
      <p:cViewPr>
        <p:scale>
          <a:sx n="150" d="100"/>
          <a:sy n="150" d="100"/>
        </p:scale>
        <p:origin x="-78" y="-6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0811" y="2062083"/>
            <a:ext cx="8735854" cy="4386662"/>
          </a:xfrm>
        </p:spPr>
        <p:txBody>
          <a:bodyPr anchor="b"/>
          <a:lstStyle>
            <a:lvl1pPr algn="ctr">
              <a:defRPr sz="6744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4685" y="6617911"/>
            <a:ext cx="7708106" cy="3042080"/>
          </a:xfrm>
        </p:spPr>
        <p:txBody>
          <a:bodyPr/>
          <a:lstStyle>
            <a:lvl1pPr marL="0" indent="0" algn="ctr">
              <a:buNone/>
              <a:defRPr sz="2698"/>
            </a:lvl1pPr>
            <a:lvl2pPr marL="513893" indent="0" algn="ctr">
              <a:buNone/>
              <a:defRPr sz="2248"/>
            </a:lvl2pPr>
            <a:lvl3pPr marL="1027786" indent="0" algn="ctr">
              <a:buNone/>
              <a:defRPr sz="2023"/>
            </a:lvl3pPr>
            <a:lvl4pPr marL="1541678" indent="0" algn="ctr">
              <a:buNone/>
              <a:defRPr sz="1798"/>
            </a:lvl4pPr>
            <a:lvl5pPr marL="2055571" indent="0" algn="ctr">
              <a:buNone/>
              <a:defRPr sz="1798"/>
            </a:lvl5pPr>
            <a:lvl6pPr marL="2569464" indent="0" algn="ctr">
              <a:buNone/>
              <a:defRPr sz="1798"/>
            </a:lvl6pPr>
            <a:lvl7pPr marL="3083357" indent="0" algn="ctr">
              <a:buNone/>
              <a:defRPr sz="1798"/>
            </a:lvl7pPr>
            <a:lvl8pPr marL="3597250" indent="0" algn="ctr">
              <a:buNone/>
              <a:defRPr sz="1798"/>
            </a:lvl8pPr>
            <a:lvl9pPr marL="4111142" indent="0" algn="ctr">
              <a:buNone/>
              <a:defRPr sz="1798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7008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6217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54818" y="670833"/>
            <a:ext cx="2216081" cy="10677907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6577" y="670833"/>
            <a:ext cx="6519773" cy="10677907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713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562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224" y="3141251"/>
            <a:ext cx="8864322" cy="5241244"/>
          </a:xfrm>
        </p:spPr>
        <p:txBody>
          <a:bodyPr anchor="b"/>
          <a:lstStyle>
            <a:lvl1pPr>
              <a:defRPr sz="6744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224" y="8432079"/>
            <a:ext cx="8864322" cy="2756246"/>
          </a:xfrm>
        </p:spPr>
        <p:txBody>
          <a:bodyPr/>
          <a:lstStyle>
            <a:lvl1pPr marL="0" indent="0">
              <a:buNone/>
              <a:defRPr sz="2698">
                <a:solidFill>
                  <a:schemeClr val="tx1"/>
                </a:solidFill>
              </a:defRPr>
            </a:lvl1pPr>
            <a:lvl2pPr marL="513893" indent="0">
              <a:buNone/>
              <a:defRPr sz="2248">
                <a:solidFill>
                  <a:schemeClr val="tx1">
                    <a:tint val="75000"/>
                  </a:schemeClr>
                </a:solidFill>
              </a:defRPr>
            </a:lvl2pPr>
            <a:lvl3pPr marL="1027786" indent="0">
              <a:buNone/>
              <a:defRPr sz="2023">
                <a:solidFill>
                  <a:schemeClr val="tx1">
                    <a:tint val="75000"/>
                  </a:schemeClr>
                </a:solidFill>
              </a:defRPr>
            </a:lvl3pPr>
            <a:lvl4pPr marL="1541678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4pPr>
            <a:lvl5pPr marL="2055571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5pPr>
            <a:lvl6pPr marL="2569464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6pPr>
            <a:lvl7pPr marL="3083357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7pPr>
            <a:lvl8pPr marL="3597250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8pPr>
            <a:lvl9pPr marL="4111142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92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6576" y="3354163"/>
            <a:ext cx="4367927" cy="799457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2972" y="3354163"/>
            <a:ext cx="4367927" cy="7994577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5873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915" y="670836"/>
            <a:ext cx="8864322" cy="243541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916" y="3088748"/>
            <a:ext cx="4347853" cy="1513748"/>
          </a:xfrm>
        </p:spPr>
        <p:txBody>
          <a:bodyPr anchor="b"/>
          <a:lstStyle>
            <a:lvl1pPr marL="0" indent="0">
              <a:buNone/>
              <a:defRPr sz="2698" b="1"/>
            </a:lvl1pPr>
            <a:lvl2pPr marL="513893" indent="0">
              <a:buNone/>
              <a:defRPr sz="2248" b="1"/>
            </a:lvl2pPr>
            <a:lvl3pPr marL="1027786" indent="0">
              <a:buNone/>
              <a:defRPr sz="2023" b="1"/>
            </a:lvl3pPr>
            <a:lvl4pPr marL="1541678" indent="0">
              <a:buNone/>
              <a:defRPr sz="1798" b="1"/>
            </a:lvl4pPr>
            <a:lvl5pPr marL="2055571" indent="0">
              <a:buNone/>
              <a:defRPr sz="1798" b="1"/>
            </a:lvl5pPr>
            <a:lvl6pPr marL="2569464" indent="0">
              <a:buNone/>
              <a:defRPr sz="1798" b="1"/>
            </a:lvl6pPr>
            <a:lvl7pPr marL="3083357" indent="0">
              <a:buNone/>
              <a:defRPr sz="1798" b="1"/>
            </a:lvl7pPr>
            <a:lvl8pPr marL="3597250" indent="0">
              <a:buNone/>
              <a:defRPr sz="1798" b="1"/>
            </a:lvl8pPr>
            <a:lvl9pPr marL="4111142" indent="0">
              <a:buNone/>
              <a:defRPr sz="1798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7916" y="4602496"/>
            <a:ext cx="4347853" cy="676957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2972" y="3088748"/>
            <a:ext cx="4369266" cy="1513748"/>
          </a:xfrm>
        </p:spPr>
        <p:txBody>
          <a:bodyPr anchor="b"/>
          <a:lstStyle>
            <a:lvl1pPr marL="0" indent="0">
              <a:buNone/>
              <a:defRPr sz="2698" b="1"/>
            </a:lvl1pPr>
            <a:lvl2pPr marL="513893" indent="0">
              <a:buNone/>
              <a:defRPr sz="2248" b="1"/>
            </a:lvl2pPr>
            <a:lvl3pPr marL="1027786" indent="0">
              <a:buNone/>
              <a:defRPr sz="2023" b="1"/>
            </a:lvl3pPr>
            <a:lvl4pPr marL="1541678" indent="0">
              <a:buNone/>
              <a:defRPr sz="1798" b="1"/>
            </a:lvl4pPr>
            <a:lvl5pPr marL="2055571" indent="0">
              <a:buNone/>
              <a:defRPr sz="1798" b="1"/>
            </a:lvl5pPr>
            <a:lvl6pPr marL="2569464" indent="0">
              <a:buNone/>
              <a:defRPr sz="1798" b="1"/>
            </a:lvl6pPr>
            <a:lvl7pPr marL="3083357" indent="0">
              <a:buNone/>
              <a:defRPr sz="1798" b="1"/>
            </a:lvl7pPr>
            <a:lvl8pPr marL="3597250" indent="0">
              <a:buNone/>
              <a:defRPr sz="1798" b="1"/>
            </a:lvl8pPr>
            <a:lvl9pPr marL="4111142" indent="0">
              <a:buNone/>
              <a:defRPr sz="1798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2972" y="4602496"/>
            <a:ext cx="4369266" cy="676957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617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5813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9605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915" y="839999"/>
            <a:ext cx="3314753" cy="2939997"/>
          </a:xfrm>
        </p:spPr>
        <p:txBody>
          <a:bodyPr anchor="b"/>
          <a:lstStyle>
            <a:lvl1pPr>
              <a:defRPr sz="3597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9265" y="1814168"/>
            <a:ext cx="5202972" cy="8954158"/>
          </a:xfrm>
        </p:spPr>
        <p:txBody>
          <a:bodyPr/>
          <a:lstStyle>
            <a:lvl1pPr>
              <a:defRPr sz="3597"/>
            </a:lvl1pPr>
            <a:lvl2pPr>
              <a:defRPr sz="3147"/>
            </a:lvl2pPr>
            <a:lvl3pPr>
              <a:defRPr sz="2698"/>
            </a:lvl3pPr>
            <a:lvl4pPr>
              <a:defRPr sz="2248"/>
            </a:lvl4pPr>
            <a:lvl5pPr>
              <a:defRPr sz="2248"/>
            </a:lvl5pPr>
            <a:lvl6pPr>
              <a:defRPr sz="2248"/>
            </a:lvl6pPr>
            <a:lvl7pPr>
              <a:defRPr sz="2248"/>
            </a:lvl7pPr>
            <a:lvl8pPr>
              <a:defRPr sz="2248"/>
            </a:lvl8pPr>
            <a:lvl9pPr>
              <a:defRPr sz="2248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7915" y="3779996"/>
            <a:ext cx="3314753" cy="7002911"/>
          </a:xfrm>
        </p:spPr>
        <p:txBody>
          <a:bodyPr/>
          <a:lstStyle>
            <a:lvl1pPr marL="0" indent="0">
              <a:buNone/>
              <a:defRPr sz="1798"/>
            </a:lvl1pPr>
            <a:lvl2pPr marL="513893" indent="0">
              <a:buNone/>
              <a:defRPr sz="1574"/>
            </a:lvl2pPr>
            <a:lvl3pPr marL="1027786" indent="0">
              <a:buNone/>
              <a:defRPr sz="1349"/>
            </a:lvl3pPr>
            <a:lvl4pPr marL="1541678" indent="0">
              <a:buNone/>
              <a:defRPr sz="1124"/>
            </a:lvl4pPr>
            <a:lvl5pPr marL="2055571" indent="0">
              <a:buNone/>
              <a:defRPr sz="1124"/>
            </a:lvl5pPr>
            <a:lvl6pPr marL="2569464" indent="0">
              <a:buNone/>
              <a:defRPr sz="1124"/>
            </a:lvl6pPr>
            <a:lvl7pPr marL="3083357" indent="0">
              <a:buNone/>
              <a:defRPr sz="1124"/>
            </a:lvl7pPr>
            <a:lvl8pPr marL="3597250" indent="0">
              <a:buNone/>
              <a:defRPr sz="1124"/>
            </a:lvl8pPr>
            <a:lvl9pPr marL="4111142" indent="0">
              <a:buNone/>
              <a:defRPr sz="1124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5757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915" y="839999"/>
            <a:ext cx="3314753" cy="2939997"/>
          </a:xfrm>
        </p:spPr>
        <p:txBody>
          <a:bodyPr anchor="b"/>
          <a:lstStyle>
            <a:lvl1pPr>
              <a:defRPr sz="3597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69265" y="1814168"/>
            <a:ext cx="5202972" cy="8954158"/>
          </a:xfrm>
        </p:spPr>
        <p:txBody>
          <a:bodyPr anchor="t"/>
          <a:lstStyle>
            <a:lvl1pPr marL="0" indent="0">
              <a:buNone/>
              <a:defRPr sz="3597"/>
            </a:lvl1pPr>
            <a:lvl2pPr marL="513893" indent="0">
              <a:buNone/>
              <a:defRPr sz="3147"/>
            </a:lvl2pPr>
            <a:lvl3pPr marL="1027786" indent="0">
              <a:buNone/>
              <a:defRPr sz="2698"/>
            </a:lvl3pPr>
            <a:lvl4pPr marL="1541678" indent="0">
              <a:buNone/>
              <a:defRPr sz="2248"/>
            </a:lvl4pPr>
            <a:lvl5pPr marL="2055571" indent="0">
              <a:buNone/>
              <a:defRPr sz="2248"/>
            </a:lvl5pPr>
            <a:lvl6pPr marL="2569464" indent="0">
              <a:buNone/>
              <a:defRPr sz="2248"/>
            </a:lvl6pPr>
            <a:lvl7pPr marL="3083357" indent="0">
              <a:buNone/>
              <a:defRPr sz="2248"/>
            </a:lvl7pPr>
            <a:lvl8pPr marL="3597250" indent="0">
              <a:buNone/>
              <a:defRPr sz="2248"/>
            </a:lvl8pPr>
            <a:lvl9pPr marL="4111142" indent="0">
              <a:buNone/>
              <a:defRPr sz="2248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7915" y="3779996"/>
            <a:ext cx="3314753" cy="7002911"/>
          </a:xfrm>
        </p:spPr>
        <p:txBody>
          <a:bodyPr/>
          <a:lstStyle>
            <a:lvl1pPr marL="0" indent="0">
              <a:buNone/>
              <a:defRPr sz="1798"/>
            </a:lvl1pPr>
            <a:lvl2pPr marL="513893" indent="0">
              <a:buNone/>
              <a:defRPr sz="1574"/>
            </a:lvl2pPr>
            <a:lvl3pPr marL="1027786" indent="0">
              <a:buNone/>
              <a:defRPr sz="1349"/>
            </a:lvl3pPr>
            <a:lvl4pPr marL="1541678" indent="0">
              <a:buNone/>
              <a:defRPr sz="1124"/>
            </a:lvl4pPr>
            <a:lvl5pPr marL="2055571" indent="0">
              <a:buNone/>
              <a:defRPr sz="1124"/>
            </a:lvl5pPr>
            <a:lvl6pPr marL="2569464" indent="0">
              <a:buNone/>
              <a:defRPr sz="1124"/>
            </a:lvl6pPr>
            <a:lvl7pPr marL="3083357" indent="0">
              <a:buNone/>
              <a:defRPr sz="1124"/>
            </a:lvl7pPr>
            <a:lvl8pPr marL="3597250" indent="0">
              <a:buNone/>
              <a:defRPr sz="1124"/>
            </a:lvl8pPr>
            <a:lvl9pPr marL="4111142" indent="0">
              <a:buNone/>
              <a:defRPr sz="1124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6982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6577" y="670836"/>
            <a:ext cx="8864322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577" y="3354163"/>
            <a:ext cx="8864322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6576" y="11678325"/>
            <a:ext cx="2312432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4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B1D26-AA59-413C-B3F4-1EAD1B5261EB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4414" y="11678325"/>
            <a:ext cx="3468648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4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58467" y="11678325"/>
            <a:ext cx="2312432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4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EF7B9-6573-489F-BDB7-14DF159FA4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9176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027786" rtl="0" eaLnBrk="1" latinLnBrk="0" hangingPunct="1">
        <a:lnSpc>
          <a:spcPct val="90000"/>
        </a:lnSpc>
        <a:spcBef>
          <a:spcPct val="0"/>
        </a:spcBef>
        <a:buNone/>
        <a:defRPr sz="494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6946" indent="-256946" algn="l" defTabSz="1027786" rtl="0" eaLnBrk="1" latinLnBrk="0" hangingPunct="1">
        <a:lnSpc>
          <a:spcPct val="90000"/>
        </a:lnSpc>
        <a:spcBef>
          <a:spcPts val="1124"/>
        </a:spcBef>
        <a:buFont typeface="Arial" panose="020B0604020202020204" pitchFamily="34" charset="0"/>
        <a:buChar char="•"/>
        <a:defRPr sz="3147" kern="1200">
          <a:solidFill>
            <a:schemeClr val="tx1"/>
          </a:solidFill>
          <a:latin typeface="+mn-lt"/>
          <a:ea typeface="+mn-ea"/>
          <a:cs typeface="+mn-cs"/>
        </a:defRPr>
      </a:lvl1pPr>
      <a:lvl2pPr marL="770839" indent="-256946" algn="l" defTabSz="1027786" rtl="0" eaLnBrk="1" latinLnBrk="0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2pPr>
      <a:lvl3pPr marL="1284732" indent="-256946" algn="l" defTabSz="1027786" rtl="0" eaLnBrk="1" latinLnBrk="0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248" kern="1200">
          <a:solidFill>
            <a:schemeClr val="tx1"/>
          </a:solidFill>
          <a:latin typeface="+mn-lt"/>
          <a:ea typeface="+mn-ea"/>
          <a:cs typeface="+mn-cs"/>
        </a:defRPr>
      </a:lvl3pPr>
      <a:lvl4pPr marL="1798625" indent="-256946" algn="l" defTabSz="1027786" rtl="0" eaLnBrk="1" latinLnBrk="0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3" kern="1200">
          <a:solidFill>
            <a:schemeClr val="tx1"/>
          </a:solidFill>
          <a:latin typeface="+mn-lt"/>
          <a:ea typeface="+mn-ea"/>
          <a:cs typeface="+mn-cs"/>
        </a:defRPr>
      </a:lvl4pPr>
      <a:lvl5pPr marL="2312518" indent="-256946" algn="l" defTabSz="1027786" rtl="0" eaLnBrk="1" latinLnBrk="0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3" kern="1200">
          <a:solidFill>
            <a:schemeClr val="tx1"/>
          </a:solidFill>
          <a:latin typeface="+mn-lt"/>
          <a:ea typeface="+mn-ea"/>
          <a:cs typeface="+mn-cs"/>
        </a:defRPr>
      </a:lvl5pPr>
      <a:lvl6pPr marL="2826410" indent="-256946" algn="l" defTabSz="1027786" rtl="0" eaLnBrk="1" latinLnBrk="0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3" kern="1200">
          <a:solidFill>
            <a:schemeClr val="tx1"/>
          </a:solidFill>
          <a:latin typeface="+mn-lt"/>
          <a:ea typeface="+mn-ea"/>
          <a:cs typeface="+mn-cs"/>
        </a:defRPr>
      </a:lvl6pPr>
      <a:lvl7pPr marL="3340303" indent="-256946" algn="l" defTabSz="1027786" rtl="0" eaLnBrk="1" latinLnBrk="0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3" kern="1200">
          <a:solidFill>
            <a:schemeClr val="tx1"/>
          </a:solidFill>
          <a:latin typeface="+mn-lt"/>
          <a:ea typeface="+mn-ea"/>
          <a:cs typeface="+mn-cs"/>
        </a:defRPr>
      </a:lvl7pPr>
      <a:lvl8pPr marL="3854196" indent="-256946" algn="l" defTabSz="1027786" rtl="0" eaLnBrk="1" latinLnBrk="0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3" kern="1200">
          <a:solidFill>
            <a:schemeClr val="tx1"/>
          </a:solidFill>
          <a:latin typeface="+mn-lt"/>
          <a:ea typeface="+mn-ea"/>
          <a:cs typeface="+mn-cs"/>
        </a:defRPr>
      </a:lvl8pPr>
      <a:lvl9pPr marL="4368089" indent="-256946" algn="l" defTabSz="1027786" rtl="0" eaLnBrk="1" latinLnBrk="0" hangingPunct="1">
        <a:lnSpc>
          <a:spcPct val="90000"/>
        </a:lnSpc>
        <a:spcBef>
          <a:spcPts val="562"/>
        </a:spcBef>
        <a:buFont typeface="Arial" panose="020B0604020202020204" pitchFamily="34" charset="0"/>
        <a:buChar char="•"/>
        <a:defRPr sz="20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27786" rtl="0" eaLnBrk="1" latinLnBrk="0" hangingPunct="1">
        <a:defRPr sz="2023" kern="1200">
          <a:solidFill>
            <a:schemeClr val="tx1"/>
          </a:solidFill>
          <a:latin typeface="+mn-lt"/>
          <a:ea typeface="+mn-ea"/>
          <a:cs typeface="+mn-cs"/>
        </a:defRPr>
      </a:lvl1pPr>
      <a:lvl2pPr marL="513893" algn="l" defTabSz="1027786" rtl="0" eaLnBrk="1" latinLnBrk="0" hangingPunct="1">
        <a:defRPr sz="2023" kern="1200">
          <a:solidFill>
            <a:schemeClr val="tx1"/>
          </a:solidFill>
          <a:latin typeface="+mn-lt"/>
          <a:ea typeface="+mn-ea"/>
          <a:cs typeface="+mn-cs"/>
        </a:defRPr>
      </a:lvl2pPr>
      <a:lvl3pPr marL="1027786" algn="l" defTabSz="1027786" rtl="0" eaLnBrk="1" latinLnBrk="0" hangingPunct="1">
        <a:defRPr sz="2023" kern="1200">
          <a:solidFill>
            <a:schemeClr val="tx1"/>
          </a:solidFill>
          <a:latin typeface="+mn-lt"/>
          <a:ea typeface="+mn-ea"/>
          <a:cs typeface="+mn-cs"/>
        </a:defRPr>
      </a:lvl3pPr>
      <a:lvl4pPr marL="1541678" algn="l" defTabSz="1027786" rtl="0" eaLnBrk="1" latinLnBrk="0" hangingPunct="1">
        <a:defRPr sz="2023" kern="1200">
          <a:solidFill>
            <a:schemeClr val="tx1"/>
          </a:solidFill>
          <a:latin typeface="+mn-lt"/>
          <a:ea typeface="+mn-ea"/>
          <a:cs typeface="+mn-cs"/>
        </a:defRPr>
      </a:lvl4pPr>
      <a:lvl5pPr marL="2055571" algn="l" defTabSz="1027786" rtl="0" eaLnBrk="1" latinLnBrk="0" hangingPunct="1">
        <a:defRPr sz="2023" kern="1200">
          <a:solidFill>
            <a:schemeClr val="tx1"/>
          </a:solidFill>
          <a:latin typeface="+mn-lt"/>
          <a:ea typeface="+mn-ea"/>
          <a:cs typeface="+mn-cs"/>
        </a:defRPr>
      </a:lvl5pPr>
      <a:lvl6pPr marL="2569464" algn="l" defTabSz="1027786" rtl="0" eaLnBrk="1" latinLnBrk="0" hangingPunct="1">
        <a:defRPr sz="2023" kern="1200">
          <a:solidFill>
            <a:schemeClr val="tx1"/>
          </a:solidFill>
          <a:latin typeface="+mn-lt"/>
          <a:ea typeface="+mn-ea"/>
          <a:cs typeface="+mn-cs"/>
        </a:defRPr>
      </a:lvl6pPr>
      <a:lvl7pPr marL="3083357" algn="l" defTabSz="1027786" rtl="0" eaLnBrk="1" latinLnBrk="0" hangingPunct="1">
        <a:defRPr sz="2023" kern="1200">
          <a:solidFill>
            <a:schemeClr val="tx1"/>
          </a:solidFill>
          <a:latin typeface="+mn-lt"/>
          <a:ea typeface="+mn-ea"/>
          <a:cs typeface="+mn-cs"/>
        </a:defRPr>
      </a:lvl7pPr>
      <a:lvl8pPr marL="3597250" algn="l" defTabSz="1027786" rtl="0" eaLnBrk="1" latinLnBrk="0" hangingPunct="1">
        <a:defRPr sz="2023" kern="1200">
          <a:solidFill>
            <a:schemeClr val="tx1"/>
          </a:solidFill>
          <a:latin typeface="+mn-lt"/>
          <a:ea typeface="+mn-ea"/>
          <a:cs typeface="+mn-cs"/>
        </a:defRPr>
      </a:lvl8pPr>
      <a:lvl9pPr marL="4111142" algn="l" defTabSz="1027786" rtl="0" eaLnBrk="1" latinLnBrk="0" hangingPunct="1">
        <a:defRPr sz="20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fwiki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4717" cy="12599988"/>
          </a:xfrm>
          <a:prstGeom prst="rect">
            <a:avLst/>
          </a:prstGeom>
          <a:noFill/>
        </p:spPr>
      </p:pic>
      <p:sp>
        <p:nvSpPr>
          <p:cNvPr id="7" name="動作按鈕: 自訂 6">
            <a:hlinkClick r:id="" action="ppaction://noaction" highlightClick="1"/>
          </p:cNvPr>
          <p:cNvSpPr/>
          <p:nvPr/>
        </p:nvSpPr>
        <p:spPr>
          <a:xfrm>
            <a:off x="-7243" y="1"/>
            <a:ext cx="10284718" cy="12599988"/>
          </a:xfrm>
          <a:prstGeom prst="actionButtonBlank">
            <a:avLst/>
          </a:prstGeom>
          <a:solidFill>
            <a:schemeClr val="bg1">
              <a:alpha val="65000"/>
            </a:schemeClr>
          </a:solidFill>
          <a:ln>
            <a:solidFill>
              <a:schemeClr val="accent1">
                <a:shade val="50000"/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741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634155"/>
              </p:ext>
            </p:extLst>
          </p:nvPr>
        </p:nvGraphicFramePr>
        <p:xfrm>
          <a:off x="0" y="1"/>
          <a:ext cx="10284720" cy="1259998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028472">
                  <a:extLst>
                    <a:ext uri="{9D8B030D-6E8A-4147-A177-3AD203B41FA5}">
                      <a16:colId xmlns:a16="http://schemas.microsoft.com/office/drawing/2014/main" val="1389603797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1386131394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1658093959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3059542922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3685949675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277983558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2504615033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65648427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1590410618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3828054933"/>
                    </a:ext>
                  </a:extLst>
                </a:gridCol>
              </a:tblGrid>
              <a:tr h="501515"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</a:t>
                      </a:r>
                      <a:endParaRPr lang="en-US" altLang="zh-TW" sz="1200" b="0" dirty="0" smtClean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  <a:p>
                      <a:pPr algn="ctr"/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屬性評比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)</a:t>
                      </a:r>
                      <a:b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</a:b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綜合評比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美美</a:t>
                      </a: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200" b="0" dirty="0" smtClean="0">
                        <a:solidFill>
                          <a:srgbClr val="00B050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</a:t>
                      </a:r>
                      <a:r>
                        <a:rPr lang="en-US" altLang="zh-TW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PF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en-US" altLang="zh-TW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S</a:t>
                      </a:r>
                      <a:endParaRPr lang="zh-TW" altLang="en-US" sz="1200" b="0" dirty="0" smtClean="0">
                        <a:solidFill>
                          <a:srgbClr val="00B050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zh-TW" altLang="en-US" sz="1200" b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鏡華</a:t>
                      </a:r>
                      <a:endParaRPr lang="zh-TW" altLang="en-US" sz="1200" b="0" dirty="0">
                        <a:solidFill>
                          <a:srgbClr val="0070C0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zh-TW" altLang="en-US" sz="1200" b="0" dirty="0">
                        <a:solidFill>
                          <a:srgbClr val="0070C0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水技傷 </a:t>
                      </a:r>
                      <a:r>
                        <a:rPr lang="en-US" altLang="zh-TW" sz="1200" b="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B</a:t>
                      </a:r>
                      <a:endParaRPr lang="zh-TW" altLang="en-US" sz="1200" b="0" dirty="0">
                        <a:solidFill>
                          <a:srgbClr val="0070C0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禊</a:t>
                      </a:r>
                      <a:endParaRPr lang="en-US" altLang="zh-TW" sz="1200" b="0" dirty="0" smtClean="0">
                        <a:solidFill>
                          <a:srgbClr val="FF0000"/>
                        </a:solidFill>
                        <a:ea typeface="超研澤粗圓" panose="02010609010101010101" pitchFamily="49" charset="-120"/>
                      </a:endParaRPr>
                    </a:p>
                    <a:p>
                      <a:r>
                        <a:rPr lang="en-US" altLang="zh-TW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炸彈人</a:t>
                      </a:r>
                      <a:r>
                        <a:rPr lang="en-US" altLang="zh-TW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b="0" dirty="0">
                        <a:solidFill>
                          <a:srgbClr val="FF0000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zh-TW" altLang="en-US" sz="1200" b="0" dirty="0">
                        <a:solidFill>
                          <a:srgbClr val="FF0000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 火輔助 </a:t>
                      </a:r>
                      <a:r>
                        <a:rPr lang="en-US" altLang="zh-TW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B</a:t>
                      </a:r>
                      <a:endParaRPr lang="zh-TW" altLang="en-US" sz="1200" b="0" dirty="0">
                        <a:solidFill>
                          <a:srgbClr val="FF0000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2203697"/>
                  </a:ext>
                </a:extLst>
              </a:tr>
              <a:tr h="38132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B+</a:t>
                      </a:r>
                      <a:endParaRPr lang="zh-TW" altLang="en-US" sz="1200" b="0" dirty="0" smtClean="0">
                        <a:solidFill>
                          <a:srgbClr val="00B050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b="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B</a:t>
                      </a:r>
                      <a:endParaRPr lang="zh-TW" altLang="en-US" sz="1200" b="0" dirty="0">
                        <a:solidFill>
                          <a:srgbClr val="0070C0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B</a:t>
                      </a:r>
                      <a:endParaRPr lang="zh-TW" altLang="en-US" sz="1200" b="0" dirty="0">
                        <a:solidFill>
                          <a:srgbClr val="FF0000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512838"/>
                  </a:ext>
                </a:extLst>
              </a:tr>
              <a:tr h="438736">
                <a:tc rowSpan="4">
                  <a:txBody>
                    <a:bodyPr/>
                    <a:lstStyle/>
                    <a:p>
                      <a:pPr marL="0" marR="0" lvl="0" indent="0" algn="ctr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主動技</a:t>
                      </a:r>
                    </a:p>
                    <a:p>
                      <a:pPr algn="ctr"/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技能描述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傷害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/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倍率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技能描述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傷害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/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倍率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技能描述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傷害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/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倍率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0340731"/>
                  </a:ext>
                </a:extLst>
              </a:tr>
              <a:tr h="86482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將兔子先生之劍向前方揮舞，對命中的敵人造成傷害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超研澤粗圓" panose="02010609010101010101" pitchFamily="49" charset="-120"/>
                          <a:cs typeface="+mn-cs"/>
                        </a:rPr>
                        <a:t>1 /</a:t>
                      </a:r>
                      <a:r>
                        <a:rPr lang="en-US" altLang="zh-TW" sz="1200" b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超研澤粗圓" panose="02010609010101010101" pitchFamily="49" charset="-120"/>
                          <a:cs typeface="+mn-cs"/>
                        </a:rPr>
                        <a:t> </a:t>
                      </a:r>
                      <a:r>
                        <a:rPr lang="en-US" altLang="zh-TW" sz="12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超研澤粗圓" panose="02010609010101010101" pitchFamily="49" charset="-120"/>
                          <a:cs typeface="+mn-cs"/>
                        </a:rPr>
                        <a:t>5</a:t>
                      </a:r>
                      <a:endParaRPr lang="zh-TW" altLang="en-US" sz="1200" b="0" dirty="0" smtClean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向前方放出水流的旋渦，對命中的敵人造成傷害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5 / 30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向前方投擲炸彈，對命中的敵人造成傷害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6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/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18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36552"/>
                  </a:ext>
                </a:extLst>
              </a:tr>
              <a:tr h="91254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之後劍刃從上空向前方落下，對周圍的敵人造成屬性的傷害</a:t>
                      </a: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7</a:t>
                      </a:r>
                      <a:r>
                        <a:rPr lang="zh-TW" altLang="en-US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/ 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7</a:t>
                      </a:r>
                      <a:endParaRPr lang="zh-TW" altLang="en-US" sz="1200" b="0" dirty="0" smtClean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賦予自身「技能傷害上升」效果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技能傷害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+150%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，持續時間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秒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賦予技能命中的敵人「攻擊力下降」效果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攻擊力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-30%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，持續時間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30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秒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901740"/>
                  </a:ext>
                </a:extLst>
              </a:tr>
              <a:tr h="80381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當隊長屬性為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時，賦予隊伍全體「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數增加」效果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接下來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3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次彈射的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數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+6)</a:t>
                      </a:r>
                      <a:endParaRPr lang="zh-TW" altLang="en-US" sz="1200" b="0" dirty="0" smtClean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776751"/>
                  </a:ext>
                </a:extLst>
              </a:tr>
              <a:tr h="1160790"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隊長技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當隊伍中編入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6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個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角色時，每次彈射角色或協力球，賦予隊伍全體「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數增加」效果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接下來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2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次彈射的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數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+3)(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冷卻時間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:12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秒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水屬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角色攻擊力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+80%</a:t>
                      </a: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+50%</a:t>
                      </a:r>
                    </a:p>
                    <a:p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角色對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抗性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+15%</a:t>
                      </a: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214067"/>
                  </a:ext>
                </a:extLst>
              </a:tr>
              <a:tr h="110159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當隊伍中編入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6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個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角色時，每發動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10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次強化彈射，賦予隊伍全體「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數增加」效果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接下來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次彈射的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數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+5)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10277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自身發動技能時，</a:t>
                      </a:r>
                      <a:r>
                        <a:rPr lang="zh-TW" altLang="en-US" sz="120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水屬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角色攻擊力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+35%(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140%)</a:t>
                      </a:r>
                      <a:endParaRPr lang="zh-TW" altLang="en-US" sz="1200" dirty="0" smtClean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  <a:p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10277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自身發動技能時，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+30%(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90%)</a:t>
                      </a:r>
                      <a:endParaRPr lang="zh-TW" altLang="en-US" sz="1200" b="0" dirty="0" smtClean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010170"/>
                  </a:ext>
                </a:extLst>
              </a:tr>
              <a:tr h="963480">
                <a:tc rowSpan="6"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被動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當自身屬性為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時，戰鬥開始時，自身技能槽充能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+100%</a:t>
                      </a:r>
                    </a:p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當自身屬性為風屬時，自身攻擊力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+40%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當自身屬性</a:t>
                      </a:r>
                      <a:r>
                        <a:rPr lang="zh-TW" altLang="en-US" sz="120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為時，戰鬥開始時，自身技能槽充能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+100%</a:t>
                      </a:r>
                    </a:p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當自身屬性</a:t>
                      </a:r>
                      <a:r>
                        <a:rPr lang="zh-TW" altLang="en-US" sz="120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為時，自身發動技能時，自身技能傷害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+12.5%(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50%)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角色對風屬抗性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+15%</a:t>
                      </a:r>
                    </a:p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自身發動技能時，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角色對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抗性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+5%(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10%)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864458"/>
                  </a:ext>
                </a:extLst>
              </a:tr>
              <a:tr h="86482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當自身屬性為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時，每發動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次強化彈射，自身攻擊力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+25%(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100%)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當自身屬性</a:t>
                      </a:r>
                      <a:r>
                        <a:rPr lang="zh-TW" altLang="en-US" sz="120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水屬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為時，自身技能傷害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+100%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敵人每擁有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1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個弱化效果，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角色對該敵人的攻擊力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+16%(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80%)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4205058"/>
                  </a:ext>
                </a:extLst>
              </a:tr>
              <a:tr h="165271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10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次強化彈射，賦予隊伍全體「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數增加」效果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接下來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次彈射的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數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+5)</a:t>
                      </a:r>
                    </a:p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當隊長屬性為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時，每發動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次強化彈射，強化彈射傷害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+25%(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150%)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技能的傷害倍率從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30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變為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40</a:t>
                      </a:r>
                    </a:p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自身發動技能時，自身技能傷害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+25%(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100%)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戰鬥開始時，自身技能槽充能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+100%</a:t>
                      </a:r>
                    </a:p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技能額外賦予技能命中的敵人「傷害抗性下降」效果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火焰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傷害抗性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-10%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，持續時間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20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秒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)</a:t>
                      </a:r>
                    </a:p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自身發動技能時，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角色對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抗性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+5%(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10%)</a:t>
                      </a:r>
                    </a:p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敵人每擁有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1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個弱化效果，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角色對該敵人的攻擊力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+12%(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60%)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556991"/>
                  </a:ext>
                </a:extLst>
              </a:tr>
              <a:tr h="86482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當自身屬性為時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，每發動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次強化彈射，自身攻擊力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+15%(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60%)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當自身屬性為</a:t>
                      </a:r>
                      <a:r>
                        <a:rPr lang="zh-TW" altLang="en-US" sz="120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水屬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時，自身發動技能時，自身技能傷害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+20%(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80%)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角色對處於弱化效果中的敵人的攻擊力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+20%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908489"/>
                  </a:ext>
                </a:extLst>
              </a:tr>
              <a:tr h="86482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當自身屬性為時</a:t>
                      </a:r>
                      <a:r>
                        <a:rPr lang="zh-TW" altLang="en-US" sz="1200" b="0" dirty="0" smtClean="0">
                          <a:solidFill>
                            <a:srgbClr val="00B050"/>
                          </a:solidFill>
                          <a:effectLst/>
                          <a:ea typeface="超研澤粗圓" panose="02010609010101010101" pitchFamily="49" charset="-120"/>
                        </a:rPr>
                        <a:t>風屬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，每發動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次強化彈射，自身攻擊力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+15%(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60%)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當自身屬性為</a:t>
                      </a:r>
                      <a:r>
                        <a:rPr lang="zh-TW" altLang="en-US" sz="120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水屬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時，自身發動技能時，自身技能傷害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+20%(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80%)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角色對處於弱化效果中的敵人的攻擊力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+20%</a:t>
                      </a:r>
                    </a:p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579957"/>
                  </a:ext>
                </a:extLst>
              </a:tr>
              <a:tr h="62805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當自身為隊長時，強化彈射傷害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乘區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5)+5%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當自身屬性為</a:t>
                      </a:r>
                      <a:r>
                        <a:rPr lang="zh-TW" altLang="en-US" sz="120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水屬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時，自身技能充能速度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+10%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當自身屬性為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時，自身技能槽充能上限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+20%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82775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備註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10277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ea typeface="超研澤粗圓" panose="02010609010101010101" pitchFamily="49" charset="-120"/>
                        </a:rPr>
                        <a:t>要開二版才會超越舞孃</a:t>
                      </a: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2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ea typeface="超研澤粗圓" panose="02010609010101010101" pitchFamily="49" charset="-120"/>
                          <a:hlinkClick r:id="rId3"/>
                        </a:rPr>
                        <a:t>https://www.wfwiki.com/</a:t>
                      </a:r>
                      <a:r>
                        <a:rPr lang="en-US" altLang="zh-TW" sz="1200" b="0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endParaRPr lang="zh-TW" altLang="en-US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en-US" altLang="zh-TW" sz="1200" b="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160377"/>
                  </a:ext>
                </a:extLst>
              </a:tr>
            </a:tbl>
          </a:graphicData>
        </a:graphic>
      </p:graphicFrame>
      <p:pic>
        <p:nvPicPr>
          <p:cNvPr id="2" name="圖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49" y="78341"/>
            <a:ext cx="542925" cy="54292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036" y="92628"/>
            <a:ext cx="542925" cy="542925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275" y="92628"/>
            <a:ext cx="528638" cy="52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297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4717" cy="12599988"/>
          </a:xfrm>
          <a:prstGeom prst="rect">
            <a:avLst/>
          </a:prstGeom>
          <a:noFill/>
        </p:spPr>
      </p:pic>
      <p:sp>
        <p:nvSpPr>
          <p:cNvPr id="7" name="動作按鈕: 自訂 6">
            <a:hlinkClick r:id="" action="ppaction://noaction" highlightClick="1"/>
          </p:cNvPr>
          <p:cNvSpPr/>
          <p:nvPr/>
        </p:nvSpPr>
        <p:spPr>
          <a:xfrm>
            <a:off x="-7243" y="1"/>
            <a:ext cx="10284718" cy="12599988"/>
          </a:xfrm>
          <a:prstGeom prst="actionButtonBlank">
            <a:avLst/>
          </a:prstGeom>
          <a:solidFill>
            <a:schemeClr val="bg1">
              <a:alpha val="65000"/>
            </a:schemeClr>
          </a:solidFill>
          <a:ln>
            <a:solidFill>
              <a:schemeClr val="accent1">
                <a:shade val="50000"/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741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265539"/>
              </p:ext>
            </p:extLst>
          </p:nvPr>
        </p:nvGraphicFramePr>
        <p:xfrm>
          <a:off x="0" y="1"/>
          <a:ext cx="10284720" cy="12599987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028472">
                  <a:extLst>
                    <a:ext uri="{9D8B030D-6E8A-4147-A177-3AD203B41FA5}">
                      <a16:colId xmlns:a16="http://schemas.microsoft.com/office/drawing/2014/main" val="1389603797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1386131394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1658093959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3059542922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3685949675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277983558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2504615033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65648427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1590410618"/>
                    </a:ext>
                  </a:extLst>
                </a:gridCol>
                <a:gridCol w="1028472">
                  <a:extLst>
                    <a:ext uri="{9D8B030D-6E8A-4147-A177-3AD203B41FA5}">
                      <a16:colId xmlns:a16="http://schemas.microsoft.com/office/drawing/2014/main" val="3828054933"/>
                    </a:ext>
                  </a:extLst>
                </a:gridCol>
              </a:tblGrid>
              <a:tr h="478823">
                <a:tc rowSpan="2"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</a:t>
                      </a:r>
                      <a:endParaRPr lang="en-US" altLang="zh-TW" sz="1200" b="0" dirty="0" smtClean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  <a:p>
                      <a:pPr algn="ctr"/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屬性評比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)</a:t>
                      </a:r>
                      <a:b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</a:b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綜合評比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ffectLst/>
                          <a:ea typeface="超研澤粗圓" panose="02010609010101010101" pitchFamily="49" charset="-120"/>
                        </a:rPr>
                        <a:t>蕾蒂西亞</a:t>
                      </a:r>
                      <a:endParaRPr lang="en-US" altLang="zh-TW" sz="1200" b="0" dirty="0" smtClean="0">
                        <a:solidFill>
                          <a:srgbClr val="FF0000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dirty="0" smtClean="0">
                          <a:solidFill>
                            <a:srgbClr val="FF0000"/>
                          </a:solidFill>
                          <a:effectLst/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ffectLst/>
                          <a:ea typeface="超研澤粗圓" panose="02010609010101010101" pitchFamily="49" charset="-120"/>
                        </a:rPr>
                        <a:t>情亞里亞</a:t>
                      </a:r>
                      <a:r>
                        <a:rPr lang="en-US" altLang="zh-TW" sz="1200" b="0" dirty="0" smtClean="0">
                          <a:solidFill>
                            <a:srgbClr val="FF0000"/>
                          </a:solidFill>
                          <a:effectLst/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b="0" dirty="0" smtClean="0">
                        <a:solidFill>
                          <a:srgbClr val="FF0000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200" b="0" dirty="0" smtClean="0">
                        <a:solidFill>
                          <a:srgbClr val="FF0000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ffectLst/>
                          <a:ea typeface="超研澤粗圓" panose="02010609010101010101" pitchFamily="49" charset="-120"/>
                        </a:rPr>
                        <a:t>火技傷 </a:t>
                      </a:r>
                      <a:r>
                        <a:rPr lang="en-US" altLang="zh-TW" sz="1200" b="0" dirty="0" smtClean="0">
                          <a:solidFill>
                            <a:srgbClr val="FF0000"/>
                          </a:solidFill>
                          <a:effectLst/>
                          <a:ea typeface="超研澤粗圓" panose="02010609010101010101" pitchFamily="49" charset="-120"/>
                        </a:rPr>
                        <a:t>A</a:t>
                      </a:r>
                      <a:endParaRPr lang="zh-TW" altLang="en-US" sz="1200" b="0" dirty="0" smtClean="0">
                        <a:solidFill>
                          <a:srgbClr val="FF0000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zh-TW" altLang="en-US" sz="1200" b="0" smtClean="0">
                          <a:solidFill>
                            <a:schemeClr val="bg1">
                              <a:lumMod val="50000"/>
                            </a:schemeClr>
                          </a:solidFill>
                          <a:ea typeface="超研澤粗圓" panose="02010609010101010101" pitchFamily="49" charset="-120"/>
                        </a:rPr>
                        <a:t>奈特 </a:t>
                      </a:r>
                      <a:endParaRPr lang="en-US" altLang="zh-TW" sz="1200" b="0" smtClean="0">
                        <a:solidFill>
                          <a:schemeClr val="bg1">
                            <a:lumMod val="50000"/>
                          </a:schemeClr>
                        </a:solidFill>
                        <a:ea typeface="超研澤粗圓" panose="02010609010101010101" pitchFamily="49" charset="-120"/>
                      </a:endParaRPr>
                    </a:p>
                    <a:p>
                      <a:r>
                        <a:rPr lang="en-US" altLang="zh-TW" sz="1200" b="0" smtClean="0">
                          <a:solidFill>
                            <a:schemeClr val="bg1">
                              <a:lumMod val="50000"/>
                            </a:schemeClr>
                          </a:solidFill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smtClean="0">
                          <a:solidFill>
                            <a:schemeClr val="bg1">
                              <a:lumMod val="50000"/>
                            </a:schemeClr>
                          </a:solidFill>
                          <a:ea typeface="超研澤粗圓" panose="02010609010101010101" pitchFamily="49" charset="-120"/>
                        </a:rPr>
                        <a:t>情奈特</a:t>
                      </a:r>
                      <a:r>
                        <a:rPr lang="en-US" altLang="zh-TW" sz="1200" b="0" smtClean="0">
                          <a:solidFill>
                            <a:schemeClr val="bg1">
                              <a:lumMod val="50000"/>
                            </a:schemeClr>
                          </a:solidFill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zh-TW" alt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a typeface="超研澤粗圓" panose="02010609010101010101" pitchFamily="49" charset="-120"/>
                        </a:rPr>
                        <a:t>光</a:t>
                      </a:r>
                      <a:r>
                        <a:rPr lang="en-US" altLang="zh-TW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a typeface="超研澤粗圓" panose="02010609010101010101" pitchFamily="49" charset="-120"/>
                        </a:rPr>
                        <a:t>PF S </a:t>
                      </a:r>
                      <a:endParaRPr lang="zh-TW" alt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艾雷吉亞 *</a:t>
                      </a:r>
                      <a:r>
                        <a:rPr lang="en-US" altLang="zh-TW" sz="1200" b="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4</a:t>
                      </a:r>
                      <a:r>
                        <a:rPr lang="zh-TW" altLang="en-US" sz="1200" b="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星</a:t>
                      </a:r>
                      <a:endParaRPr lang="zh-TW" altLang="en-US" sz="1200" b="0" dirty="0">
                        <a:solidFill>
                          <a:schemeClr val="accent2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zh-TW" altLang="en-US" sz="1200" b="0" dirty="0">
                        <a:solidFill>
                          <a:schemeClr val="accent2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雷輔助 </a:t>
                      </a:r>
                      <a:r>
                        <a:rPr lang="en-US" altLang="zh-TW" sz="1200" b="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A</a:t>
                      </a:r>
                      <a:endParaRPr lang="zh-TW" altLang="en-US" sz="1200" b="0" dirty="0">
                        <a:solidFill>
                          <a:schemeClr val="accent2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2203697"/>
                  </a:ext>
                </a:extLst>
              </a:tr>
              <a:tr h="36407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dirty="0" smtClean="0">
                          <a:solidFill>
                            <a:srgbClr val="FF0000"/>
                          </a:solidFill>
                          <a:effectLst/>
                          <a:ea typeface="超研澤粗圓" panose="02010609010101010101" pitchFamily="49" charset="-120"/>
                        </a:rPr>
                        <a:t>B+</a:t>
                      </a:r>
                      <a:endParaRPr lang="zh-TW" altLang="en-US" sz="1200" b="0" dirty="0" smtClean="0">
                        <a:solidFill>
                          <a:srgbClr val="FF0000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b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a typeface="超研澤粗圓" panose="02010609010101010101" pitchFamily="49" charset="-120"/>
                        </a:rPr>
                        <a:t>A</a:t>
                      </a:r>
                      <a:endParaRPr lang="zh-TW" alt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200" b="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B +</a:t>
                      </a:r>
                      <a:endParaRPr lang="zh-TW" altLang="en-US" sz="1200" b="0" dirty="0">
                        <a:solidFill>
                          <a:schemeClr val="accent2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512838"/>
                  </a:ext>
                </a:extLst>
              </a:tr>
              <a:tr h="418885">
                <a:tc rowSpan="6">
                  <a:txBody>
                    <a:bodyPr/>
                    <a:lstStyle/>
                    <a:p>
                      <a:pPr marL="0" marR="0" lvl="0" indent="0" algn="ctr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主動技</a:t>
                      </a:r>
                    </a:p>
                    <a:p>
                      <a:pPr algn="ctr"/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技能描述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傷害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/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倍率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技能描述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傷害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/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倍率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回覆隊伍中角色及協力球最大生命值的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8%(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對</a:t>
                      </a:r>
                      <a:r>
                        <a:rPr lang="zh-TW" altLang="en-US" sz="120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雷屬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效果量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+50%)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0340731"/>
                  </a:ext>
                </a:extLst>
              </a:tr>
              <a:tr h="73554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使用雙手手槍對最近的敵人攻擊，造成傷害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超研澤粗圓" panose="02010609010101010101" pitchFamily="49" charset="-120"/>
                          <a:cs typeface="+mn-cs"/>
                        </a:rPr>
                        <a:t>8 /</a:t>
                      </a:r>
                      <a:r>
                        <a:rPr lang="en-US" altLang="zh-TW" sz="1200" b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超研澤粗圓" panose="02010609010101010101" pitchFamily="49" charset="-120"/>
                          <a:cs typeface="+mn-cs"/>
                        </a:rPr>
                        <a:t> 26</a:t>
                      </a:r>
                      <a:endParaRPr lang="zh-TW" altLang="en-US" sz="1200" b="0" dirty="0" smtClean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向最近的敵人突進，造成傷害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20 / 16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36552"/>
                  </a:ext>
                </a:extLst>
              </a:tr>
              <a:tr h="872621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之後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16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秒內對接觸到的敵人造成傷害，最多每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0.8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秒攻擊一次，每次攻擊的段數為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2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，倍率為 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0.266</a:t>
                      </a:r>
                      <a:endParaRPr lang="zh-TW" altLang="en-US" sz="1200" b="0" dirty="0" smtClean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40</a:t>
                      </a:r>
                      <a:r>
                        <a:rPr lang="zh-TW" altLang="en-US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/ 10.6</a:t>
                      </a:r>
                      <a:endParaRPr lang="zh-TW" altLang="en-US" sz="1200" b="0" dirty="0" smtClean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4"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賦予隊伍中角色及協力球「強化彈射傷害上升」效果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強化彈射傷害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+100%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，持續時間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15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秒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4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消除隊伍中角色及協力球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1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個弱化效果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901740"/>
                  </a:ext>
                </a:extLst>
              </a:tr>
              <a:tr h="19166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消除技能命中的第一個敵人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個強化效果</a:t>
                      </a: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gridSpan="3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1776751"/>
                  </a:ext>
                </a:extLst>
              </a:tr>
              <a:tr h="46508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數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+10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9559428"/>
                  </a:ext>
                </a:extLst>
              </a:tr>
              <a:tr h="68934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89995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賦予隊伍中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角色及協力球「技能傷害上升」效果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技能傷害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+50%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，持續時間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10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秒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b="0" dirty="0" smtClean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1078715"/>
                  </a:ext>
                </a:extLst>
              </a:tr>
              <a:tr h="720008">
                <a:tc rowSpan="4"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隊長技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+54%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每次發動強化彈射，</a:t>
                      </a:r>
                      <a:r>
                        <a:rPr lang="zh-TW" alt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ea typeface="超研澤粗圓" panose="02010609010101010101" pitchFamily="49" charset="-120"/>
                        </a:rPr>
                        <a:t>光屬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角色攻擊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力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+6%(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180%)</a:t>
                      </a: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雷屬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+90%</a:t>
                      </a: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1214067"/>
                  </a:ext>
                </a:extLst>
              </a:tr>
              <a:tr h="388261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marL="0" marR="0" lvl="0" indent="0" algn="l" defTabSz="10277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3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+16%(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160%)</a:t>
                      </a:r>
                      <a:endParaRPr lang="zh-TW" altLang="en-US" sz="1200" b="0" dirty="0" smtClean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  <a:p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478645"/>
                  </a:ext>
                </a:extLst>
              </a:tr>
              <a:tr h="33174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marL="0" marR="0" lvl="0" indent="0" algn="l" defTabSz="10277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當隊伍中編入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6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個</a:t>
                      </a:r>
                      <a:r>
                        <a:rPr lang="zh-TW" alt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a typeface="超研澤粗圓" panose="02010609010101010101" pitchFamily="49" charset="-120"/>
                        </a:rPr>
                        <a:t>光屬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角色時，每發動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3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次一級強化彈射，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Combo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數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+5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gridSpan="3">
                  <a:txBody>
                    <a:bodyPr/>
                    <a:lstStyle/>
                    <a:p>
                      <a:pPr marL="0" marR="0" lvl="0" indent="0" algn="l" defTabSz="10277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20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雷屬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角色對</a:t>
                      </a:r>
                      <a:r>
                        <a:rPr lang="zh-TW" altLang="en-US" sz="1200" dirty="0" smtClean="0">
                          <a:solidFill>
                            <a:srgbClr val="0070C0"/>
                          </a:solidFill>
                          <a:ea typeface="超研澤粗圓" panose="02010609010101010101" pitchFamily="49" charset="-120"/>
                        </a:rPr>
                        <a:t>水屬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傷害抗性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+15%</a:t>
                      </a:r>
                    </a:p>
                    <a:p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010170"/>
                  </a:ext>
                </a:extLst>
              </a:tr>
              <a:tr h="72000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當隊伍中編入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6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個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角色時，每發動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角色技能槽充能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+10%(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冷卻時間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秒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9626521"/>
                  </a:ext>
                </a:extLst>
              </a:tr>
              <a:tr h="919886">
                <a:tc rowSpan="6">
                  <a:txBody>
                    <a:bodyPr/>
                    <a:lstStyle/>
                    <a:p>
                      <a:pPr algn="ctr"/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被動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當自身屬性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為時，戰鬥開始時，自身技能槽充能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+100%</a:t>
                      </a:r>
                    </a:p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3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角色技能傷害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+2%(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20%)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當自身屬性</a:t>
                      </a:r>
                      <a:r>
                        <a:rPr lang="zh-TW" altLang="en-US" sz="12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a typeface="超研澤粗圓" panose="02010609010101010101" pitchFamily="49" charset="-120"/>
                        </a:rPr>
                        <a:t>光屬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為時，戰鬥開始時，自身技能槽充能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+100%</a:t>
                      </a:r>
                    </a:p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自身攻擊力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+40%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雷屬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角色最大生命值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+12%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864458"/>
                  </a:ext>
                </a:extLst>
              </a:tr>
              <a:tr h="82569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3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角色攻擊力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+6.5%(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65%)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每發動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3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次強化彈射，自身攻擊力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+10%(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100%)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雷屬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角色生命值恢覆量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+10%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4205058"/>
                  </a:ext>
                </a:extLst>
              </a:tr>
              <a:tr h="1599215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 </a:t>
                      </a:r>
                      <a:r>
                        <a:rPr lang="zh-TW" altLang="en-US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技能額外賦予自身「連擊」效果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(</a:t>
                      </a:r>
                      <a:r>
                        <a:rPr lang="zh-TW" altLang="en-US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自身每次直擊計算為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2</a:t>
                      </a:r>
                      <a:r>
                        <a:rPr lang="zh-TW" altLang="en-US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次，持續時間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15</a:t>
                      </a:r>
                      <a:r>
                        <a:rPr lang="zh-TW" altLang="en-US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秒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)</a:t>
                      </a:r>
                      <a:endParaRPr lang="en-US" altLang="zh-TW" sz="1200" b="0" dirty="0" smtClean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 </a:t>
                      </a:r>
                      <a:r>
                        <a:rPr lang="zh-TW" altLang="en-US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每發動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次強化彈射，自身技能傷害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+37.5%(</a:t>
                      </a:r>
                      <a:r>
                        <a:rPr lang="zh-TW" altLang="en-US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baseline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150%)</a:t>
                      </a:r>
                    </a:p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 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當隊伍中編入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6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個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角色時，每發動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次強化彈射，自身技能槽充能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+10%(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冷卻時間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15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秒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自身攻擊力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+80%</a:t>
                      </a:r>
                    </a:p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每發動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3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次強化彈射，自身攻擊力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+15%(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150%)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 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技能的“生命值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+”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效果的數值從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8%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變為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10%</a:t>
                      </a:r>
                    </a:p>
                    <a:p>
                      <a:r>
                        <a:rPr lang="en-US" altLang="zh-TW" sz="1200" b="0" dirty="0" smtClean="0">
                          <a:solidFill>
                            <a:srgbClr val="C00000"/>
                          </a:solidFill>
                          <a:effectLst/>
                          <a:ea typeface="超研澤粗圓" panose="02010609010101010101" pitchFamily="49" charset="-120"/>
                        </a:rPr>
                        <a:t>Main</a:t>
                      </a:r>
                      <a:r>
                        <a:rPr lang="zh-TW" altLang="en-US" sz="120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雷屬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角色最大生命值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+5%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556991"/>
                  </a:ext>
                </a:extLst>
              </a:tr>
              <a:tr h="82569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每發動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3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次強化彈射，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角色技能傷害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+3.5%(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35%)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自身攻擊力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+30%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accent2"/>
                          </a:solidFill>
                          <a:ea typeface="超研澤粗圓" panose="02010609010101010101" pitchFamily="49" charset="-120"/>
                        </a:rPr>
                        <a:t>雷屬</a:t>
                      </a:r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角色最大生命值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+5%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908489"/>
                  </a:ext>
                </a:extLst>
              </a:tr>
              <a:tr h="82569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技能賦予的「技能傷害上升」效果的數值從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50%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變為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80%</a:t>
                      </a:r>
                      <a:endParaRPr lang="zh-TW" altLang="en-US" sz="1200" b="0" dirty="0">
                        <a:solidFill>
                          <a:schemeClr val="tx1"/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自身攻擊力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+30%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自身技能充能速度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+7.5%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579957"/>
                  </a:ext>
                </a:extLst>
              </a:tr>
              <a:tr h="59963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當自身屬性</a:t>
                      </a:r>
                      <a:r>
                        <a:rPr lang="zh-TW" altLang="en-US" sz="1200" b="0" dirty="0" smtClean="0">
                          <a:solidFill>
                            <a:srgbClr val="FF0000"/>
                          </a:solidFill>
                          <a:ea typeface="超研澤粗圓" panose="02010609010101010101" pitchFamily="49" charset="-120"/>
                        </a:rPr>
                        <a:t>火屬</a:t>
                      </a:r>
                      <a:r>
                        <a:rPr lang="zh-TW" altLang="en-US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為時，自身技能充能速度</a:t>
                      </a:r>
                      <a:r>
                        <a:rPr lang="en-US" altLang="zh-TW" sz="1200" b="0" dirty="0" smtClean="0">
                          <a:solidFill>
                            <a:schemeClr val="tx1"/>
                          </a:solidFill>
                          <a:effectLst/>
                          <a:ea typeface="超研澤粗圓" panose="02010609010101010101" pitchFamily="49" charset="-120"/>
                        </a:rPr>
                        <a:t>+10%</a:t>
                      </a: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每發動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3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次強化彈射，自身攻擊力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+5%(</a:t>
                      </a:r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最大</a:t>
                      </a:r>
                      <a:r>
                        <a:rPr lang="en-US" altLang="zh-TW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50%)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TW" altLang="en-US" sz="1200" dirty="0" smtClean="0">
                          <a:ea typeface="超研澤粗圓" panose="02010609010101010101" pitchFamily="49" charset="-120"/>
                        </a:rPr>
                        <a:t>戰鬥開始時，自身技能槽充能</a:t>
                      </a:r>
                      <a:r>
                        <a:rPr lang="en-US" altLang="zh-TW" sz="1200" dirty="0" smtClean="0">
                          <a:ea typeface="超研澤粗圓" panose="02010609010101010101" pitchFamily="49" charset="-120"/>
                        </a:rPr>
                        <a:t>+35%</a:t>
                      </a:r>
                      <a:endParaRPr lang="zh-TW" altLang="en-US" sz="1200" dirty="0"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682775"/>
                  </a:ext>
                </a:extLst>
              </a:tr>
              <a:tr h="62808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dirty="0" smtClean="0">
                          <a:solidFill>
                            <a:schemeClr val="tx1"/>
                          </a:solidFill>
                          <a:ea typeface="超研澤粗圓" panose="02010609010101010101" pitchFamily="49" charset="-120"/>
                        </a:rPr>
                        <a:t>備註</a:t>
                      </a:r>
                      <a:endParaRPr lang="zh-TW" altLang="en-US" sz="1200" dirty="0">
                        <a:solidFill>
                          <a:schemeClr val="tx1"/>
                        </a:solidFill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102778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200" b="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zh-TW" altLang="en-US" sz="1200" b="0" dirty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endParaRPr lang="en-US" altLang="zh-TW" sz="1200" b="0" dirty="0" smtClean="0">
                        <a:solidFill>
                          <a:schemeClr val="accent1">
                            <a:lumMod val="50000"/>
                          </a:schemeClr>
                        </a:solidFill>
                        <a:effectLst/>
                        <a:ea typeface="超研澤粗圓" panose="02010609010101010101" pitchFamily="49" charset="-120"/>
                      </a:endParaRPr>
                    </a:p>
                  </a:txBody>
                  <a:tcPr marL="139233" marR="139233" marT="69616" marB="69616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  <a:alpha val="3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160377"/>
                  </a:ext>
                </a:extLst>
              </a:tr>
            </a:tbl>
          </a:graphicData>
        </a:graphic>
      </p:graphicFrame>
      <p:pic>
        <p:nvPicPr>
          <p:cNvPr id="17" name="圖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762" y="114299"/>
            <a:ext cx="594519" cy="594519"/>
          </a:xfrm>
          <a:prstGeom prst="rect">
            <a:avLst/>
          </a:prstGeom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662" y="106756"/>
            <a:ext cx="594519" cy="594519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4862" y="114298"/>
            <a:ext cx="594519" cy="59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5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756</TotalTime>
  <Words>1545</Words>
  <Application>Microsoft Office PowerPoint</Application>
  <PresentationFormat>自訂</PresentationFormat>
  <Paragraphs>132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8" baseType="lpstr">
      <vt:lpstr>超研澤粗圓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UTCOP_Webmaster</dc:creator>
  <cp:lastModifiedBy>UTCOP_Webmaster</cp:lastModifiedBy>
  <cp:revision>37</cp:revision>
  <dcterms:created xsi:type="dcterms:W3CDTF">2023-03-06T04:37:26Z</dcterms:created>
  <dcterms:modified xsi:type="dcterms:W3CDTF">2023-03-09T03:22:21Z</dcterms:modified>
</cp:coreProperties>
</file>

<file path=docProps/thumbnail.jpeg>
</file>